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2203" r:id="rId3"/>
    <p:sldId id="2202" r:id="rId4"/>
    <p:sldId id="2207" r:id="rId5"/>
    <p:sldId id="3034" r:id="rId6"/>
    <p:sldId id="1729" r:id="rId7"/>
    <p:sldId id="1727" r:id="rId8"/>
    <p:sldId id="2731" r:id="rId9"/>
    <p:sldId id="2730" r:id="rId10"/>
    <p:sldId id="2519" r:id="rId11"/>
    <p:sldId id="2520" r:id="rId12"/>
    <p:sldId id="2811" r:id="rId13"/>
    <p:sldId id="2756" r:id="rId14"/>
    <p:sldId id="2757" r:id="rId15"/>
    <p:sldId id="2553" r:id="rId16"/>
    <p:sldId id="2554" r:id="rId17"/>
    <p:sldId id="2629" r:id="rId18"/>
    <p:sldId id="2628" r:id="rId19"/>
    <p:sldId id="2758" r:id="rId20"/>
    <p:sldId id="2759" r:id="rId21"/>
    <p:sldId id="2555" r:id="rId22"/>
    <p:sldId id="2627" r:id="rId23"/>
    <p:sldId id="3042" r:id="rId24"/>
    <p:sldId id="2761" r:id="rId25"/>
    <p:sldId id="3041" r:id="rId26"/>
    <p:sldId id="2715" r:id="rId27"/>
    <p:sldId id="2762" r:id="rId28"/>
    <p:sldId id="3047" r:id="rId29"/>
    <p:sldId id="3044" r:id="rId30"/>
    <p:sldId id="3048" r:id="rId31"/>
    <p:sldId id="3049" r:id="rId32"/>
    <p:sldId id="2416" r:id="rId33"/>
    <p:sldId id="3050" r:id="rId34"/>
    <p:sldId id="2415" r:id="rId35"/>
    <p:sldId id="2702" r:id="rId36"/>
    <p:sldId id="1818" r:id="rId37"/>
    <p:sldId id="2720" r:id="rId38"/>
    <p:sldId id="2420" r:id="rId39"/>
    <p:sldId id="2763" r:id="rId40"/>
    <p:sldId id="2692" r:id="rId41"/>
    <p:sldId id="2725" r:id="rId42"/>
    <p:sldId id="2733" r:id="rId43"/>
    <p:sldId id="2666" r:id="rId44"/>
    <p:sldId id="2461" r:id="rId45"/>
    <p:sldId id="2736" r:id="rId46"/>
    <p:sldId id="3038" r:id="rId47"/>
    <p:sldId id="1858" r:id="rId48"/>
    <p:sldId id="2822" r:id="rId49"/>
    <p:sldId id="2586" r:id="rId50"/>
    <p:sldId id="2821" r:id="rId51"/>
    <p:sldId id="2823" r:id="rId52"/>
    <p:sldId id="2439" r:id="rId53"/>
    <p:sldId id="2735" r:id="rId54"/>
    <p:sldId id="2548" r:id="rId55"/>
    <p:sldId id="2717" r:id="rId56"/>
    <p:sldId id="3039" r:id="rId57"/>
    <p:sldId id="2672" r:id="rId58"/>
    <p:sldId id="2633" r:id="rId59"/>
    <p:sldId id="2407" r:id="rId60"/>
    <p:sldId id="2428" r:id="rId61"/>
    <p:sldId id="2719" r:id="rId62"/>
    <p:sldId id="2425" r:id="rId63"/>
    <p:sldId id="2813" r:id="rId64"/>
    <p:sldId id="2742" r:id="rId65"/>
    <p:sldId id="3043" r:id="rId66"/>
    <p:sldId id="3051" r:id="rId67"/>
    <p:sldId id="2534" r:id="rId68"/>
    <p:sldId id="3046" r:id="rId69"/>
    <p:sldId id="2814" r:id="rId70"/>
    <p:sldId id="2703" r:id="rId71"/>
    <p:sldId id="2749" r:id="rId72"/>
    <p:sldId id="2828" r:id="rId73"/>
    <p:sldId id="2755" r:id="rId74"/>
    <p:sldId id="2817" r:id="rId75"/>
    <p:sldId id="2816" r:id="rId76"/>
    <p:sldId id="2820" r:id="rId77"/>
    <p:sldId id="2541" r:id="rId78"/>
    <p:sldId id="2451" r:id="rId79"/>
    <p:sldId id="2831" r:id="rId80"/>
    <p:sldId id="2836" r:id="rId81"/>
    <p:sldId id="2832" r:id="rId82"/>
    <p:sldId id="3037" r:id="rId83"/>
    <p:sldId id="2623" r:id="rId84"/>
    <p:sldId id="2645" r:id="rId85"/>
    <p:sldId id="2764" r:id="rId86"/>
    <p:sldId id="2630" r:id="rId87"/>
    <p:sldId id="2615" r:id="rId88"/>
    <p:sldId id="274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9"/>
    <p:restoredTop sz="97532"/>
  </p:normalViewPr>
  <p:slideViewPr>
    <p:cSldViewPr snapToGrid="0" snapToObjects="1">
      <p:cViewPr>
        <p:scale>
          <a:sx n="140" d="100"/>
          <a:sy n="140" d="100"/>
        </p:scale>
        <p:origin x="2064" y="15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4/16/24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4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37366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contents or value stored 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6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3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662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77851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168800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12979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Recommended: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Use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505421" y="581881"/>
            <a:ext cx="8314045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2689118" y="5767779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000831" y="1858201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26567" y="1740646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85877" y="1936060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44047" y="1968565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69501" y="3261184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46812" y="3270117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03378" y="2581479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64845" y="335408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46557" y="196438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16985" y="2505539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16984" y="2751567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16984" y="3006375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61132" y="814429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59352" y="838625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74665" y="2476663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74664" y="2722691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74664" y="2977499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35112" y="39819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21427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13011" y="621040"/>
            <a:ext cx="7793697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its value can be changed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5162498" y="153563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4437065" y="425881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4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15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45382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13804" y="4380915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4963" y="4193531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113804" y="2983477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69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Courier"/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4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45382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2157029" y="4705880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171887" y="3641162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39134" y="2467921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08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64100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generates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279607" y="2695105"/>
            <a:ext cx="287676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y;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707953" y="2804179"/>
            <a:ext cx="436012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&amp;y;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*x;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8213849" y="3375527"/>
            <a:ext cx="3771620" cy="2508434"/>
            <a:chOff x="190430" y="3554349"/>
            <a:chExt cx="3771620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3243134" flipH="1">
              <a:off x="4487099" y="3992831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955520"/>
            <a:ext cx="3555226" cy="1562729"/>
            <a:chOff x="3660803" y="4008319"/>
            <a:chExt cx="3555226" cy="15627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34187" y="4434935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008907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z = x</a:t>
            </a:r>
          </a:p>
        </p:txBody>
      </p:sp>
    </p:spTree>
    <p:extLst>
      <p:ext uri="{BB962C8B-B14F-4D97-AF65-F5344CB8AC3E}">
        <p14:creationId xmlns:p14="http://schemas.microsoft.com/office/powerpoint/2010/main" val="4927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1F577C-0572-C060-2FDA-C99D1B6BB847}"/>
              </a:ext>
            </a:extLst>
          </p:cNvPr>
          <p:cNvSpPr/>
          <p:nvPr/>
        </p:nvSpPr>
        <p:spPr>
          <a:xfrm>
            <a:off x="8611364" y="2021659"/>
            <a:ext cx="1121541" cy="25177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Each use of a * operator results in one additional read 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50975" y="2010102"/>
            <a:ext cx="5475374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1155C-BA25-844B-8073-13D11870FFD5}"/>
              </a:ext>
            </a:extLst>
          </p:cNvPr>
          <p:cNvGrpSpPr/>
          <p:nvPr/>
        </p:nvGrpSpPr>
        <p:grpSpPr>
          <a:xfrm>
            <a:off x="8664083" y="2101886"/>
            <a:ext cx="3072256" cy="1747237"/>
            <a:chOff x="4600772" y="4015517"/>
            <a:chExt cx="3072256" cy="174723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D56C83-1F37-CB49-805C-598D9F5CF36F}"/>
                </a:ext>
              </a:extLst>
            </p:cNvPr>
            <p:cNvSpPr txBox="1"/>
            <p:nvPr/>
          </p:nvSpPr>
          <p:spPr>
            <a:xfrm>
              <a:off x="4600772" y="5382257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63FE92-BB16-EB42-8ED2-749625C9F31E}"/>
                </a:ext>
              </a:extLst>
            </p:cNvPr>
            <p:cNvSpPr txBox="1"/>
            <p:nvPr/>
          </p:nvSpPr>
          <p:spPr>
            <a:xfrm>
              <a:off x="5665426" y="531702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6348C-93C4-0546-8AA1-C8597E7E99C9}"/>
                </a:ext>
              </a:extLst>
            </p:cNvPr>
            <p:cNvSpPr txBox="1"/>
            <p:nvPr/>
          </p:nvSpPr>
          <p:spPr>
            <a:xfrm>
              <a:off x="4600772" y="462847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762C07-A147-EC47-B208-E628271D94DC}"/>
                </a:ext>
              </a:extLst>
            </p:cNvPr>
            <p:cNvSpPr txBox="1"/>
            <p:nvPr/>
          </p:nvSpPr>
          <p:spPr>
            <a:xfrm>
              <a:off x="5816378" y="401551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34D5B4-6697-3041-8593-53124ECC8C28}"/>
                </a:ext>
              </a:extLst>
            </p:cNvPr>
            <p:cNvSpPr txBox="1"/>
            <p:nvPr/>
          </p:nvSpPr>
          <p:spPr>
            <a:xfrm>
              <a:off x="4610983" y="407310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71B7EFED-4B67-424A-B882-B50F28F59F80}"/>
                </a:ext>
              </a:extLst>
            </p:cNvPr>
            <p:cNvSpPr/>
            <p:nvPr/>
          </p:nvSpPr>
          <p:spPr>
            <a:xfrm rot="3243134" flipH="1">
              <a:off x="4944098" y="4190120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E75812-FB2B-8640-BCBC-D6A8D5C5CD5D}"/>
                </a:ext>
              </a:extLst>
            </p:cNvPr>
            <p:cNvSpPr txBox="1"/>
            <p:nvPr/>
          </p:nvSpPr>
          <p:spPr>
            <a:xfrm>
              <a:off x="6027388" y="4655171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80912F-E654-5E43-8980-6B87D540B4E4}"/>
                </a:ext>
              </a:extLst>
            </p:cNvPr>
            <p:cNvSpPr txBox="1"/>
            <p:nvPr/>
          </p:nvSpPr>
          <p:spPr>
            <a:xfrm>
              <a:off x="5826931" y="4290673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CFC69F-FC50-9040-B700-0061A77A0A67}"/>
                </a:ext>
              </a:extLst>
            </p:cNvPr>
            <p:cNvSpPr txBox="1"/>
            <p:nvPr/>
          </p:nvSpPr>
          <p:spPr>
            <a:xfrm>
              <a:off x="5992760" y="5362644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B37CC2-4361-1F45-AB45-C2548F6EC7E1}"/>
                </a:ext>
              </a:extLst>
            </p:cNvPr>
            <p:cNvSpPr txBox="1"/>
            <p:nvPr/>
          </p:nvSpPr>
          <p:spPr>
            <a:xfrm>
              <a:off x="5738871" y="461955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793A2615-422A-429A-AFB4-D6DC5B32AEFE}"/>
              </a:ext>
            </a:extLst>
          </p:cNvPr>
          <p:cNvSpPr/>
          <p:nvPr/>
        </p:nvSpPr>
        <p:spPr>
          <a:xfrm rot="5400000" flipH="1" flipV="1">
            <a:off x="7754497" y="2718593"/>
            <a:ext cx="140109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73B2A-0271-AAD4-860B-20AF80DD45AA}"/>
              </a:ext>
            </a:extLst>
          </p:cNvPr>
          <p:cNvSpPr txBox="1"/>
          <p:nvPr/>
        </p:nvSpPr>
        <p:spPr>
          <a:xfrm>
            <a:off x="1707254" y="3996078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870B3-28F7-9BFC-9244-FFDE3FBA5D77}"/>
              </a:ext>
            </a:extLst>
          </p:cNvPr>
          <p:cNvSpPr txBox="1"/>
          <p:nvPr/>
        </p:nvSpPr>
        <p:spPr>
          <a:xfrm>
            <a:off x="1361446" y="397541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2772D-F390-56C9-4C26-2106A4E0FE45}"/>
              </a:ext>
            </a:extLst>
          </p:cNvPr>
          <p:cNvSpPr txBox="1"/>
          <p:nvPr/>
        </p:nvSpPr>
        <p:spPr>
          <a:xfrm>
            <a:off x="3797421" y="3996078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141DF4-8927-9868-60BF-2B6EDEAC8F36}"/>
              </a:ext>
            </a:extLst>
          </p:cNvPr>
          <p:cNvCxnSpPr>
            <a:cxnSpLocks/>
          </p:cNvCxnSpPr>
          <p:nvPr/>
        </p:nvCxnSpPr>
        <p:spPr>
          <a:xfrm>
            <a:off x="2189752" y="4375520"/>
            <a:ext cx="0" cy="78795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2AFC1D-58FB-F845-599C-A6B853C2784B}"/>
              </a:ext>
            </a:extLst>
          </p:cNvPr>
          <p:cNvSpPr txBox="1"/>
          <p:nvPr/>
        </p:nvSpPr>
        <p:spPr>
          <a:xfrm>
            <a:off x="1333731" y="509951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55821-A5CD-6528-9997-6BCF88A900D2}"/>
              </a:ext>
            </a:extLst>
          </p:cNvPr>
          <p:cNvSpPr txBox="1"/>
          <p:nvPr/>
        </p:nvSpPr>
        <p:spPr>
          <a:xfrm>
            <a:off x="1646637" y="5121368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658C4C08-0D95-BB14-E91D-1648526D5E1F}"/>
              </a:ext>
            </a:extLst>
          </p:cNvPr>
          <p:cNvSpPr/>
          <p:nvPr/>
        </p:nvSpPr>
        <p:spPr>
          <a:xfrm flipH="1" flipV="1">
            <a:off x="1272455" y="3353628"/>
            <a:ext cx="3218655" cy="2028324"/>
          </a:xfrm>
          <a:prstGeom prst="arc">
            <a:avLst>
              <a:gd name="adj1" fmla="val 10889978"/>
              <a:gd name="adj2" fmla="val 17048475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C8F88-AF0F-F4E4-96D3-7B42CED93842}"/>
              </a:ext>
            </a:extLst>
          </p:cNvPr>
          <p:cNvSpPr txBox="1"/>
          <p:nvPr/>
        </p:nvSpPr>
        <p:spPr>
          <a:xfrm>
            <a:off x="4500720" y="43755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3CD5C-554C-254F-3E59-8676BC822854}"/>
              </a:ext>
            </a:extLst>
          </p:cNvPr>
          <p:cNvSpPr txBox="1"/>
          <p:nvPr/>
        </p:nvSpPr>
        <p:spPr>
          <a:xfrm>
            <a:off x="2761496" y="538769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66382-7A7F-41B5-48C0-3C5C1795DF79}"/>
              </a:ext>
            </a:extLst>
          </p:cNvPr>
          <p:cNvSpPr txBox="1"/>
          <p:nvPr/>
        </p:nvSpPr>
        <p:spPr>
          <a:xfrm>
            <a:off x="339566" y="4539880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(address)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F6381-B211-6E0E-ABF9-FC0840359C6D}"/>
              </a:ext>
            </a:extLst>
          </p:cNvPr>
          <p:cNvSpPr txBox="1"/>
          <p:nvPr/>
        </p:nvSpPr>
        <p:spPr>
          <a:xfrm>
            <a:off x="4772783" y="399626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ED1774-78D0-808C-5128-D74BD326565F}"/>
              </a:ext>
            </a:extLst>
          </p:cNvPr>
          <p:cNvSpPr txBox="1"/>
          <p:nvPr/>
        </p:nvSpPr>
        <p:spPr>
          <a:xfrm>
            <a:off x="6995326" y="1787433"/>
            <a:ext cx="13740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9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Each use of a * operator results in one additional read 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28202" y="1573489"/>
            <a:ext cx="305006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3882512" cy="1763703"/>
            <a:chOff x="8150088" y="4699138"/>
            <a:chExt cx="3882512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367525" y="2021659"/>
            <a:ext cx="1121541" cy="25177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420244" y="3468626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541785" y="39789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420244" y="2714840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9635850" y="210188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430455" y="2159474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8ACE3D1-1016-DE5A-147A-E667AEDCE0B9}"/>
              </a:ext>
            </a:extLst>
          </p:cNvPr>
          <p:cNvSpPr/>
          <p:nvPr/>
        </p:nvSpPr>
        <p:spPr>
          <a:xfrm rot="3243134" flipH="1">
            <a:off x="8763570" y="2276489"/>
            <a:ext cx="672795" cy="752221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9846860" y="2741540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9646403" y="2377042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9868188" y="346388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558343" y="270592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7814163" y="3022097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420244" y="401437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476246" y="344244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6940077" y="2766111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9764892" y="40143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483951" y="1618156"/>
            <a:ext cx="15440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645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in the definition tells you how many reads it takes to get to the 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989603" y="945506"/>
            <a:ext cx="510639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15758" y="4092785"/>
            <a:ext cx="3832552" cy="1763703"/>
            <a:chOff x="8200048" y="4699138"/>
            <a:chExt cx="3832552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00048" y="5702116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54560" y="4811548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8ACE3D1-1016-DE5A-147A-E667AEDCE0B9}"/>
              </a:ext>
            </a:extLst>
          </p:cNvPr>
          <p:cNvSpPr/>
          <p:nvPr/>
        </p:nvSpPr>
        <p:spPr>
          <a:xfrm rot="3243134" flipH="1">
            <a:off x="9169119" y="2152856"/>
            <a:ext cx="672795" cy="752221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051952" y="2253409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658975" y="408379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316466" y="409747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277659" y="446987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54655" y="423919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33301" y="3747368"/>
            <a:ext cx="3815009" cy="2169076"/>
            <a:chOff x="8217591" y="4353721"/>
            <a:chExt cx="3815009" cy="21690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17591" y="57038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301315" y="487964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268085" y="435372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01443" y="61226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21111" y="61226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501089" y="1705267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1017139" y="413293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674630" y="41466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602976" y="3721238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32951" y="434667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26804-9FA0-B2EF-2BF8-AADDC9BFF599}"/>
              </a:ext>
            </a:extLst>
          </p:cNvPr>
          <p:cNvSpPr txBox="1"/>
          <p:nvPr/>
        </p:nvSpPr>
        <p:spPr>
          <a:xfrm>
            <a:off x="5439634" y="44936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5ECF0-281E-D3EE-CFAD-63801515F13C}"/>
              </a:ext>
            </a:extLst>
          </p:cNvPr>
          <p:cNvSpPr txBox="1"/>
          <p:nvPr/>
        </p:nvSpPr>
        <p:spPr>
          <a:xfrm>
            <a:off x="5430409" y="3344993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0A933-AFDA-033A-F39B-BCAA07EA4791}"/>
              </a:ext>
            </a:extLst>
          </p:cNvPr>
          <p:cNvCxnSpPr>
            <a:cxnSpLocks/>
            <a:stCxn id="31" idx="2"/>
            <a:endCxn id="71" idx="0"/>
          </p:cNvCxnSpPr>
          <p:nvPr/>
        </p:nvCxnSpPr>
        <p:spPr>
          <a:xfrm>
            <a:off x="5782429" y="3714325"/>
            <a:ext cx="8292" cy="39620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71FC44-7BF0-0133-B88E-EA747B65C991}"/>
              </a:ext>
            </a:extLst>
          </p:cNvPr>
          <p:cNvSpPr txBox="1"/>
          <p:nvPr/>
        </p:nvSpPr>
        <p:spPr>
          <a:xfrm>
            <a:off x="5161636" y="29758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0CBD5-916B-96D8-A365-4FA1ECEE83B2}"/>
              </a:ext>
            </a:extLst>
          </p:cNvPr>
          <p:cNvSpPr txBox="1"/>
          <p:nvPr/>
        </p:nvSpPr>
        <p:spPr>
          <a:xfrm>
            <a:off x="10962517" y="2075597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29EC5A-B195-4F08-DC37-3990ACEF34D2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>
            <a:off x="9821473" y="2260263"/>
            <a:ext cx="1141044" cy="54638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91127" y="5411946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Observe </a:t>
            </a:r>
          </a:p>
          <a:p>
            <a:r>
              <a:rPr lang="en-US" sz="2400" dirty="0"/>
              <a:t>**d on </a:t>
            </a:r>
            <a:r>
              <a:rPr lang="en-US" sz="2400" dirty="0" err="1"/>
              <a:t>Lside</a:t>
            </a:r>
            <a:r>
              <a:rPr lang="en-US" sz="2400" dirty="0"/>
              <a:t> is two reads</a:t>
            </a:r>
          </a:p>
          <a:p>
            <a:r>
              <a:rPr lang="en-US" sz="2400" dirty="0"/>
              <a:t>**d on </a:t>
            </a:r>
            <a:r>
              <a:rPr lang="en-US" sz="2400" dirty="0" err="1"/>
              <a:t>Rside</a:t>
            </a:r>
            <a:r>
              <a:rPr lang="en-US" sz="2400" dirty="0"/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8775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52676" y="3728064"/>
            <a:ext cx="5634557" cy="25969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are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4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24107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 Aliases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786395" y="640300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y;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2833301" y="3747368"/>
            <a:ext cx="3815009" cy="2169076"/>
            <a:chOff x="8217591" y="4353721"/>
            <a:chExt cx="3815009" cy="216907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17591" y="57038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301315" y="487964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268085" y="435372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21111" y="612268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CC2255-654C-28E6-6916-7EEF3CDB092F}"/>
              </a:ext>
            </a:extLst>
          </p:cNvPr>
          <p:cNvSpPr/>
          <p:nvPr/>
        </p:nvSpPr>
        <p:spPr>
          <a:xfrm>
            <a:off x="8773074" y="1898025"/>
            <a:ext cx="1121541" cy="32658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64ACA-0835-A658-FA38-BDFEAACEF341}"/>
              </a:ext>
            </a:extLst>
          </p:cNvPr>
          <p:cNvSpPr txBox="1"/>
          <p:nvPr/>
        </p:nvSpPr>
        <p:spPr>
          <a:xfrm>
            <a:off x="8825793" y="334499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A24BA-6A3B-D7B0-6CD5-9CE224C4FE61}"/>
              </a:ext>
            </a:extLst>
          </p:cNvPr>
          <p:cNvSpPr txBox="1"/>
          <p:nvPr/>
        </p:nvSpPr>
        <p:spPr>
          <a:xfrm>
            <a:off x="9947334" y="38552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BAF05-4151-1C67-9D22-518001D5BB82}"/>
              </a:ext>
            </a:extLst>
          </p:cNvPr>
          <p:cNvSpPr txBox="1"/>
          <p:nvPr/>
        </p:nvSpPr>
        <p:spPr>
          <a:xfrm>
            <a:off x="8825793" y="2591207"/>
            <a:ext cx="99568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3F5EE-3938-F8E2-CF86-650FA728D156}"/>
              </a:ext>
            </a:extLst>
          </p:cNvPr>
          <p:cNvSpPr txBox="1"/>
          <p:nvPr/>
        </p:nvSpPr>
        <p:spPr>
          <a:xfrm>
            <a:off x="10041399" y="197825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79438-68C2-A023-CB72-BA068AA26623}"/>
              </a:ext>
            </a:extLst>
          </p:cNvPr>
          <p:cNvSpPr txBox="1"/>
          <p:nvPr/>
        </p:nvSpPr>
        <p:spPr>
          <a:xfrm>
            <a:off x="8836004" y="2035841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F0877-E378-D2E5-EEF4-319C079C9060}"/>
              </a:ext>
            </a:extLst>
          </p:cNvPr>
          <p:cNvSpPr txBox="1"/>
          <p:nvPr/>
        </p:nvSpPr>
        <p:spPr>
          <a:xfrm>
            <a:off x="10252409" y="261790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1A47-0765-DAA8-B956-CA7C851E6DD5}"/>
              </a:ext>
            </a:extLst>
          </p:cNvPr>
          <p:cNvSpPr txBox="1"/>
          <p:nvPr/>
        </p:nvSpPr>
        <p:spPr>
          <a:xfrm>
            <a:off x="10501089" y="1705267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2E0F1-E92A-2924-22AA-7F0DA9418A6A}"/>
              </a:ext>
            </a:extLst>
          </p:cNvPr>
          <p:cNvSpPr txBox="1"/>
          <p:nvPr/>
        </p:nvSpPr>
        <p:spPr>
          <a:xfrm>
            <a:off x="10273737" y="334025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0F21F-14EA-660D-BBDC-2CA4286D216C}"/>
              </a:ext>
            </a:extLst>
          </p:cNvPr>
          <p:cNvSpPr txBox="1"/>
          <p:nvPr/>
        </p:nvSpPr>
        <p:spPr>
          <a:xfrm>
            <a:off x="9963892" y="25822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FA8CC9AF-1B0F-1A07-3AD3-705A66BF259C}"/>
              </a:ext>
            </a:extLst>
          </p:cNvPr>
          <p:cNvSpPr/>
          <p:nvPr/>
        </p:nvSpPr>
        <p:spPr>
          <a:xfrm rot="5400000" flipH="1" flipV="1">
            <a:off x="8219712" y="2898464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D6F84-2AC5-885D-2551-65E1004E800B}"/>
              </a:ext>
            </a:extLst>
          </p:cNvPr>
          <p:cNvSpPr txBox="1"/>
          <p:nvPr/>
        </p:nvSpPr>
        <p:spPr>
          <a:xfrm>
            <a:off x="8825793" y="3890742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6B867-531A-9874-125F-A7FA907BC60B}"/>
              </a:ext>
            </a:extLst>
          </p:cNvPr>
          <p:cNvSpPr txBox="1"/>
          <p:nvPr/>
        </p:nvSpPr>
        <p:spPr>
          <a:xfrm>
            <a:off x="9881795" y="331881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A6D89975-A992-E6FA-B3D8-A181ACE096B5}"/>
              </a:ext>
            </a:extLst>
          </p:cNvPr>
          <p:cNvSpPr/>
          <p:nvPr/>
        </p:nvSpPr>
        <p:spPr>
          <a:xfrm rot="5400000" flipH="1" flipV="1">
            <a:off x="7345626" y="2642478"/>
            <a:ext cx="2018714" cy="916252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269B2-BC0C-BACE-0A6A-CC1A7935DE4F}"/>
              </a:ext>
            </a:extLst>
          </p:cNvPr>
          <p:cNvSpPr txBox="1"/>
          <p:nvPr/>
        </p:nvSpPr>
        <p:spPr>
          <a:xfrm>
            <a:off x="10170441" y="389074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6CE5F-0AE4-BBBB-0437-2DBEFE9ABDAE}"/>
              </a:ext>
            </a:extLst>
          </p:cNvPr>
          <p:cNvSpPr txBox="1"/>
          <p:nvPr/>
        </p:nvSpPr>
        <p:spPr>
          <a:xfrm>
            <a:off x="6889500" y="1494523"/>
            <a:ext cx="15440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0x10c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0x104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</a:p>
          <a:p>
            <a:endParaRPr lang="en-US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0x0fc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99EE-AD86-3A4E-16E0-BC90171D1F51}"/>
              </a:ext>
            </a:extLst>
          </p:cNvPr>
          <p:cNvSpPr txBox="1"/>
          <p:nvPr/>
        </p:nvSpPr>
        <p:spPr>
          <a:xfrm>
            <a:off x="8847749" y="4605305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17484-E22D-4E96-6176-7E5DB1E13867}"/>
              </a:ext>
            </a:extLst>
          </p:cNvPr>
          <p:cNvSpPr txBox="1"/>
          <p:nvPr/>
        </p:nvSpPr>
        <p:spPr>
          <a:xfrm>
            <a:off x="9976641" y="457464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143A2B-A6C8-C87E-C629-B41233B1247B}"/>
              </a:ext>
            </a:extLst>
          </p:cNvPr>
          <p:cNvSpPr txBox="1"/>
          <p:nvPr/>
        </p:nvSpPr>
        <p:spPr>
          <a:xfrm>
            <a:off x="10199748" y="461011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CF2CA339-6B0B-ED21-B9FA-E219DA9A608A}"/>
              </a:ext>
            </a:extLst>
          </p:cNvPr>
          <p:cNvSpPr/>
          <p:nvPr/>
        </p:nvSpPr>
        <p:spPr>
          <a:xfrm rot="5400000" flipH="1" flipV="1">
            <a:off x="8142133" y="4232465"/>
            <a:ext cx="794087" cy="547865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D075FE-69BF-9CB8-5DE7-8B3FD1080BF0}"/>
              </a:ext>
            </a:extLst>
          </p:cNvPr>
          <p:cNvSpPr txBox="1"/>
          <p:nvPr/>
        </p:nvSpPr>
        <p:spPr>
          <a:xfrm>
            <a:off x="1017139" y="4132932"/>
            <a:ext cx="995680" cy="38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C953E-955A-19E5-C15C-9397265BF27B}"/>
              </a:ext>
            </a:extLst>
          </p:cNvPr>
          <p:cNvSpPr txBox="1"/>
          <p:nvPr/>
        </p:nvSpPr>
        <p:spPr>
          <a:xfrm>
            <a:off x="674630" y="41466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57FE25-78CB-7C2A-980C-FD90B92ED0F6}"/>
              </a:ext>
            </a:extLst>
          </p:cNvPr>
          <p:cNvSpPr txBox="1"/>
          <p:nvPr/>
        </p:nvSpPr>
        <p:spPr>
          <a:xfrm>
            <a:off x="602976" y="3721238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address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5888E-D863-5206-32C4-5912DDDE83AD}"/>
              </a:ext>
            </a:extLst>
          </p:cNvPr>
          <p:cNvCxnSpPr>
            <a:cxnSpLocks/>
          </p:cNvCxnSpPr>
          <p:nvPr/>
        </p:nvCxnSpPr>
        <p:spPr>
          <a:xfrm>
            <a:off x="1632951" y="4346674"/>
            <a:ext cx="1591126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D26804-9FA0-B2EF-2BF8-AADDC9BFF599}"/>
              </a:ext>
            </a:extLst>
          </p:cNvPr>
          <p:cNvSpPr txBox="1"/>
          <p:nvPr/>
        </p:nvSpPr>
        <p:spPr>
          <a:xfrm>
            <a:off x="5439634" y="44936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A5ECF0-281E-D3EE-CFAD-63801515F13C}"/>
              </a:ext>
            </a:extLst>
          </p:cNvPr>
          <p:cNvSpPr txBox="1"/>
          <p:nvPr/>
        </p:nvSpPr>
        <p:spPr>
          <a:xfrm>
            <a:off x="5430409" y="3344993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0A933-AFDA-033A-F39B-BCAA07EA4791}"/>
              </a:ext>
            </a:extLst>
          </p:cNvPr>
          <p:cNvCxnSpPr>
            <a:cxnSpLocks/>
            <a:stCxn id="31" idx="2"/>
            <a:endCxn id="71" idx="0"/>
          </p:cNvCxnSpPr>
          <p:nvPr/>
        </p:nvCxnSpPr>
        <p:spPr>
          <a:xfrm>
            <a:off x="5782429" y="3714325"/>
            <a:ext cx="8292" cy="396203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71FC44-7BF0-0133-B88E-EA747B65C991}"/>
              </a:ext>
            </a:extLst>
          </p:cNvPr>
          <p:cNvSpPr txBox="1"/>
          <p:nvPr/>
        </p:nvSpPr>
        <p:spPr>
          <a:xfrm>
            <a:off x="5161636" y="297580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0CBD5-916B-96D8-A365-4FA1ECEE83B2}"/>
              </a:ext>
            </a:extLst>
          </p:cNvPr>
          <p:cNvSpPr txBox="1"/>
          <p:nvPr/>
        </p:nvSpPr>
        <p:spPr>
          <a:xfrm>
            <a:off x="10962517" y="2075597"/>
            <a:ext cx="7040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 + 1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29EC5A-B195-4F08-DC37-3990ACEF34D2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>
            <a:off x="9821473" y="2260263"/>
            <a:ext cx="1141044" cy="54638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82313" y="5411946"/>
            <a:ext cx="386676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Observe </a:t>
            </a:r>
          </a:p>
          <a:p>
            <a:r>
              <a:rPr lang="en-US" sz="2400" dirty="0"/>
              <a:t>**d, *p and y are all aliases</a:t>
            </a:r>
          </a:p>
        </p:txBody>
      </p:sp>
    </p:spTree>
    <p:extLst>
      <p:ext uri="{BB962C8B-B14F-4D97-AF65-F5344CB8AC3E}">
        <p14:creationId xmlns:p14="http://schemas.microsoft.com/office/powerpoint/2010/main" val="43773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155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949817" cy="707886"/>
            <a:chOff x="3428060" y="3209674"/>
            <a:chExt cx="4949817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2" y="3209674"/>
              <a:ext cx="4156325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at compile time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928027" y="4557915"/>
            <a:ext cx="7387272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163027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a[5];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 for a compiler calculated array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urier" pitchFamily="2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urier" pitchFamily="2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urier" pitchFamily="2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as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587374" y="3604360"/>
            <a:ext cx="10899462" cy="255142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52522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2107044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*p1 + 10; 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p is a pointer</a:t>
            </a:r>
            <a:r>
              <a:rPr lang="en-US" dirty="0"/>
              <a:t>, the actual value of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dirty="0"/>
              <a:t> </a:t>
            </a:r>
            <a:r>
              <a:rPr lang="en-US" b="1" dirty="0"/>
              <a:t>depends on the type </a:t>
            </a:r>
            <a:r>
              <a:rPr lang="en-US" dirty="0"/>
              <a:t>that </a:t>
            </a:r>
            <a:r>
              <a:rPr lang="en-US" dirty="0">
                <a:solidFill>
                  <a:srgbClr val="0070C0"/>
                </a:solidFill>
              </a:rPr>
              <a:t>pointer p</a:t>
            </a:r>
            <a:r>
              <a:rPr lang="en-US" dirty="0"/>
              <a:t> points at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dirty="0"/>
              <a:t> adds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dirty="0">
                <a:cs typeface="Courier New" panose="02070309020205020404" pitchFamily="49" charset="0"/>
              </a:rPr>
              <a:t>bytes to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100" dirty="0"/>
              <a:t> is equivalent to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pointer arithmetic </a:t>
            </a:r>
            <a:r>
              <a:rPr lang="en-US" dirty="0"/>
              <a:t>to find array elements:</a:t>
            </a:r>
          </a:p>
          <a:p>
            <a:pPr lvl="1"/>
            <a:r>
              <a:rPr lang="en-US" sz="2100" dirty="0"/>
              <a:t>Address of the second element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100" dirty="0"/>
              <a:t> is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100" dirty="0"/>
              <a:t>It can be referenced as  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1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33238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*(p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length </a:t>
            </a:r>
            <a:r>
              <a:rPr lang="en-US" sz="2000" dirty="0" err="1"/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0943348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end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But,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>
                <a:solidFill>
                  <a:srgbClr val="0070C0"/>
                </a:solidFill>
              </a:rPr>
              <a:t>a pointer (add *)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7" y="5611933"/>
            <a:ext cx="2308426" cy="1134898"/>
            <a:chOff x="211615" y="1544503"/>
            <a:chExt cx="2308426" cy="11348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5" y="1971515"/>
              <a:ext cx="230842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87398"/>
              </p:ext>
            </p:extLst>
          </p:nvPr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4114"/>
              </p:ext>
            </p:extLst>
          </p:nvPr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EC2BB-5D41-4E9B-F567-3C90F8D749E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TO BE Added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3929455" y="3007114"/>
            <a:ext cx="4149006" cy="123515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findcomma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684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951520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2481201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275581" y="1994650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942496" y="2041794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231634" y="2180070"/>
            <a:ext cx="1043947" cy="956870"/>
            <a:chOff x="1231634" y="2180070"/>
            <a:chExt cx="1043947" cy="9568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231634" y="2974085"/>
              <a:ext cx="1043947" cy="1628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231634" y="2666553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231634" y="2180070"/>
              <a:ext cx="1043947" cy="73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57328" y="2041794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2608043" y="381409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449044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1843693" y="3835370"/>
            <a:ext cx="817853" cy="1075957"/>
            <a:chOff x="1843693" y="3835370"/>
            <a:chExt cx="817853" cy="10759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184C02-4DF1-8D1C-80B2-D3EF936FDB62}"/>
                </a:ext>
              </a:extLst>
            </p:cNvPr>
            <p:cNvSpPr txBox="1"/>
            <p:nvPr/>
          </p:nvSpPr>
          <p:spPr>
            <a:xfrm>
              <a:off x="1843693" y="38353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aos+2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759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</p:cNvCxnSpPr>
          <p:nvPr/>
        </p:nvCxnSpPr>
        <p:spPr>
          <a:xfrm>
            <a:off x="2822984" y="4720136"/>
            <a:ext cx="1669373" cy="10751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362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2814781" y="3308945"/>
            <a:ext cx="6371663" cy="1443073"/>
            <a:chOff x="2814781" y="3308945"/>
            <a:chExt cx="6371663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>
              <a:off x="3155960" y="3784810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2814781" y="4002615"/>
              <a:ext cx="1675667" cy="3962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>
            <a:off x="2913645" y="5252033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52497" y="3139031"/>
            <a:ext cx="2341028" cy="3167769"/>
            <a:chOff x="352497" y="3139031"/>
            <a:chExt cx="2341028" cy="3167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endCxn id="17" idx="2"/>
            </p:cNvCxnSpPr>
            <p:nvPr/>
          </p:nvCxnSpPr>
          <p:spPr>
            <a:xfrm flipH="1" flipV="1">
              <a:off x="563850" y="3139031"/>
              <a:ext cx="476751" cy="227930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11" y="4903132"/>
              <a:ext cx="536090" cy="48033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='X';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15397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785442"/>
              </p:ext>
            </p:extLst>
          </p:nvPr>
        </p:nvGraphicFramePr>
        <p:xfrm>
          <a:off x="395761" y="3111953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947721" y="3531768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6189587" y="3545448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595965" y="3539522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7483"/>
              </p:ext>
            </p:extLst>
          </p:nvPr>
        </p:nvGraphicFramePr>
        <p:xfrm>
          <a:off x="2416755" y="4953711"/>
          <a:ext cx="5457440" cy="1283601"/>
        </p:xfrm>
        <a:graphic>
          <a:graphicData uri="http://schemas.openxmlformats.org/drawingml/2006/table">
            <a:tbl>
              <a:tblPr/>
              <a:tblGrid>
                <a:gridCol w="1364360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1364360">
                  <a:extLst>
                    <a:ext uri="{9D8B030D-6E8A-4147-A177-3AD203B41FA5}">
                      <a16:colId xmlns:a16="http://schemas.microsoft.com/office/drawing/2014/main" val="182095556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4757395" y="6301604"/>
            <a:ext cx="130035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pt</a:t>
            </a:r>
            <a:r>
              <a:rPr lang="en-US" dirty="0">
                <a:solidFill>
                  <a:srgbClr val="0070C0"/>
                </a:solidFill>
              </a:rPr>
              <a:t>[4];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949759" y="4053024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4067011" y="4109756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924858" y="4041387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FC8F7C5A-0BE6-AA72-93AA-A1AEBB5F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36346"/>
              </p:ext>
            </p:extLst>
          </p:nvPr>
        </p:nvGraphicFramePr>
        <p:xfrm>
          <a:off x="395761" y="2698311"/>
          <a:ext cx="11899608" cy="384841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41036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8730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24262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1039063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22004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</a:t>
                      </a:r>
                      <a:r>
                        <a:rPr kumimoji="0" lang="en-US" altLang="x-none" sz="105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pt</a:t>
                      </a: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*(*pt+2)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05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*(*pt+3)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**(pt+1)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*(*(pt+1)+1)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x-none" sz="105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**(pt+2)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05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charset="0"/>
                          <a:ea typeface="Times New Roman" charset="0"/>
                          <a:cs typeface="Times New Roman" charset="0"/>
                        </a:rPr>
                        <a:t>*(*(pt+2)+1)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x-none" sz="105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2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0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854381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9307655" y="4636721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0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51429</TotalTime>
  <Words>12589</Words>
  <Application>Microsoft Macintosh PowerPoint</Application>
  <PresentationFormat>Widescreen</PresentationFormat>
  <Paragraphs>2641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Helvetica</vt:lpstr>
      <vt:lpstr>Roboto Regular</vt:lpstr>
      <vt:lpstr>Symbol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 -1</vt:lpstr>
      <vt:lpstr>Each use of a * operator results in one additional read -2</vt:lpstr>
      <vt:lpstr>Each use of a * operator results in one additional read -2</vt:lpstr>
      <vt:lpstr>Pointer to Pointers (Double Indirection)</vt:lpstr>
      <vt:lpstr>Double Indirection</vt:lpstr>
      <vt:lpstr>Double Indirection</vt:lpstr>
      <vt:lpstr>What is Aliasing?</vt:lpstr>
      <vt:lpstr>Double Indirection Aliases</vt:lpstr>
      <vt:lpstr>The NULL Constant and Pointers</vt:lpstr>
      <vt:lpstr>Using the NULL Pointer</vt:lpstr>
      <vt:lpstr>Defining Arrays</vt:lpstr>
      <vt:lpstr>Array Initialization</vt:lpstr>
      <vt:lpstr>Accessing Arrays Using Indexing</vt:lpstr>
      <vt:lpstr>How many elements are in an array?</vt:lpstr>
      <vt:lpstr>Determining Element Count for a compiler calculated array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Pointer Practice</vt:lpstr>
      <vt:lpstr>Pointer Practice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Returning a Pointer To a Local Variable (Dangling Pointer) 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Copying Strings: Use the Sentinel; libc: strcpy(), strncpy()</vt:lpstr>
      <vt:lpstr>Copying Strings: Use the Sentinel; libc: strcpy(), strncpy()</vt:lpstr>
      <vt:lpstr>Do not overuse strlen()</vt:lpstr>
      <vt:lpstr>Returning a Pointer</vt:lpstr>
      <vt:lpstr>2D Array of Char (where elements may contain strings)</vt:lpstr>
      <vt:lpstr>Pointer Array to Strings (This is NOT a 2D array)</vt:lpstr>
      <vt:lpstr>Pointer Array to Strings</vt:lpstr>
      <vt:lpstr>Creating a 2D Array of Mutable String Pointers </vt:lpstr>
      <vt:lpstr>main() Command line arguments: argc, argv</vt:lpstr>
      <vt:lpstr>main() Command line arguments: argc, argv</vt:lpstr>
      <vt:lpstr>main() Command line arguments: argc, argv</vt:lpstr>
      <vt:lpstr>main() Command line arguments: argc, argv</vt:lpstr>
      <vt:lpstr>string buffer overflow: common security flaw</vt:lpstr>
      <vt:lpstr>strcpy() buffer overflow: over-write of an adjacent variable</vt:lpstr>
      <vt:lpstr>String Literals (Read-Only) in Expressions</vt:lpstr>
      <vt:lpstr>String Literals, Mutable and Immutable arrays</vt:lpstr>
      <vt:lpstr>String Literals, Mutable and Immutable arrays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2474</cp:revision>
  <cp:lastPrinted>2022-10-19T02:08:05Z</cp:lastPrinted>
  <dcterms:created xsi:type="dcterms:W3CDTF">2018-10-05T16:35:28Z</dcterms:created>
  <dcterms:modified xsi:type="dcterms:W3CDTF">2024-04-16T17:19:44Z</dcterms:modified>
  <cp:category/>
</cp:coreProperties>
</file>